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4" r:id="rId15"/>
    <p:sldId id="273" r:id="rId16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5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9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01855-4F14-43E0-BEB6-B1890BA7FC2F}" type="datetimeFigureOut">
              <a:rPr lang="es-PE" smtClean="0"/>
              <a:t>19/08/2012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42A26-795A-4989-985A-A17AC7494FC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06276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45CABA-EDE6-4F0A-9BA8-1525B45F78EB}" type="slidenum">
              <a:rPr lang="es-ES"/>
              <a:pPr/>
              <a:t>14</a:t>
            </a:fld>
            <a:endParaRPr lang="es-ES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 smtClean="0"/>
          </a:p>
        </p:txBody>
      </p:sp>
      <p:sp>
        <p:nvSpPr>
          <p:cNvPr id="5530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AE7B6E9-95F6-4ABB-AD5D-BFD59FDD8873}" type="slidenum">
              <a:rPr lang="es-ES" smtClean="0"/>
              <a:pPr eaLnBrk="1" hangingPunct="1"/>
              <a:t>15</a:t>
            </a:fld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993A-D509-4FDE-B403-213596C038F6}" type="datetime1">
              <a:rPr lang="es-PE" smtClean="0"/>
              <a:t>19/08/2012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Ramón R. Abarca Fernández  2012</a:t>
            </a: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1177-6B47-4DAA-9231-556F4CFEF22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2162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D3A3-6D55-403F-8F98-C296D4B5C9F2}" type="datetime1">
              <a:rPr lang="es-PE" smtClean="0"/>
              <a:t>19/08/2012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Ramón R. Abarca Fernández  2012</a:t>
            </a: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1177-6B47-4DAA-9231-556F4CFEF22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8252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2192E-F347-4B2A-B43F-C8ACB30BCCA8}" type="datetime1">
              <a:rPr lang="es-PE" smtClean="0"/>
              <a:t>19/08/2012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Ramón R. Abarca Fernández  2012</a:t>
            </a: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1177-6B47-4DAA-9231-556F4CFEF22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0724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AFB2-43BE-403D-8524-611550D09F57}" type="datetime1">
              <a:rPr lang="es-PE" smtClean="0"/>
              <a:t>19/08/2012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Ramón R. Abarca Fernández  2012</a:t>
            </a: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1177-6B47-4DAA-9231-556F4CFEF22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6469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BFB31-D63F-4080-9DF9-B27EB734D924}" type="datetime1">
              <a:rPr lang="es-PE" smtClean="0"/>
              <a:t>19/08/2012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Ramón R. Abarca Fernández  2012</a:t>
            </a: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1177-6B47-4DAA-9231-556F4CFEF22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19587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592C-8A9C-4687-92E7-C2D3D4FCC6D9}" type="datetime1">
              <a:rPr lang="es-PE" smtClean="0"/>
              <a:t>19/08/2012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Ramón R. Abarca Fernández  2012</a:t>
            </a:r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1177-6B47-4DAA-9231-556F4CFEF22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4625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CE54-BA36-458E-B7BF-75DCC1326EA4}" type="datetime1">
              <a:rPr lang="es-PE" smtClean="0"/>
              <a:t>19/08/2012</a:t>
            </a:fld>
            <a:endParaRPr lang="es-P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Ramón R. Abarca Fernández  2012</a:t>
            </a:r>
            <a:endParaRPr lang="es-P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1177-6B47-4DAA-9231-556F4CFEF22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01679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94C99-2D14-4B9E-8340-CF62C97CE12F}" type="datetime1">
              <a:rPr lang="es-PE" smtClean="0"/>
              <a:t>19/08/2012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Ramón R. Abarca Fernández  2012</a:t>
            </a:r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1177-6B47-4DAA-9231-556F4CFEF22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51891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8FF0A-75B5-4C33-B345-F3525C14B11C}" type="datetime1">
              <a:rPr lang="es-PE" smtClean="0"/>
              <a:t>19/08/2012</a:t>
            </a:fld>
            <a:endParaRPr lang="es-P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Ramón R. Abarca Fernández  2012</a:t>
            </a:r>
            <a:endParaRPr lang="es-P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1177-6B47-4DAA-9231-556F4CFEF22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7686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AA19-120B-44D9-B3FB-F3EDB88A1781}" type="datetime1">
              <a:rPr lang="es-PE" smtClean="0"/>
              <a:t>19/08/2012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Ramón R. Abarca Fernández  2012</a:t>
            </a:r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1177-6B47-4DAA-9231-556F4CFEF22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88888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4DEF6-8638-48B6-BF0F-9334235107B3}" type="datetime1">
              <a:rPr lang="es-PE" smtClean="0"/>
              <a:t>19/08/2012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Ramón R. Abarca Fernández  2012</a:t>
            </a:r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1177-6B47-4DAA-9231-556F4CFEF22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30125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0322B-92B4-4B84-926B-EB08CDEA09F5}" type="datetime1">
              <a:rPr lang="es-PE" smtClean="0"/>
              <a:t>19/08/2012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PE" smtClean="0"/>
              <a:t>Ramón R. Abarca Fernández  2012</a:t>
            </a: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41177-6B47-4DAA-9231-556F4CFEF22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7455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hyperlink" Target="http://sites.google.com/site/animales0protesspoliticos/licurgo/Everdingen_lycurgus.jpg?attredirects=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7" Type="http://schemas.openxmlformats.org/officeDocument/2006/relationships/image" Target="../media/image1.png"/><Relationship Id="rId2" Type="http://schemas.microsoft.com/office/2007/relationships/media" Target="../media/media14.wav"/><Relationship Id="rId1" Type="http://schemas.openxmlformats.org/officeDocument/2006/relationships/tags" Target="../tags/tag2.xml"/><Relationship Id="rId6" Type="http://schemas.openxmlformats.org/officeDocument/2006/relationships/hyperlink" Target="http://es.scribd.com/doc/62445047/Evaluacion" TargetMode="Externa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4.gif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http://2.bp.blogspot.com/_jS6acR4wHfo/RzmcbdZ1-JI/AAAAAAAACfg/lbqOXYuPPUM/s1600-h/licurgo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hyperlink" Target="http://2.bp.blogspot.com/_jS6acR4wHfo/RzmcbdZ1-JI/AAAAAAAACfg/lbqOXYuPPUM/s1600-h/licurgo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jpeg"/><Relationship Id="rId5" Type="http://schemas.openxmlformats.org/officeDocument/2006/relationships/hyperlink" Target="http://2.bp.blogspot.com/_jS6acR4wHfo/RzmcbdZ1-JI/AAAAAAAACfg/lbqOXYuPPUM/s1600-h/licurgo.jpg" TargetMode="Externa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hyperlink" Target="http://4.bp.blogspot.com/_dNqt80ABdUo/TAKbRnp15ZI/AAAAAAAAAwM/BkUSn00uZ9w/s1600/licurgo+en+asamblea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.png"/><Relationship Id="rId5" Type="http://schemas.openxmlformats.org/officeDocument/2006/relationships/image" Target="../media/image8.gif"/><Relationship Id="rId4" Type="http://schemas.openxmlformats.org/officeDocument/2006/relationships/hyperlink" Target="http://gifmania.top-play-ringtones.com/sections/popup/descarga-220771-IA.ht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 idx="4294967295"/>
          </p:nvPr>
        </p:nvSpPr>
        <p:spPr>
          <a:xfrm rot="20524508">
            <a:off x="827584" y="1772816"/>
            <a:ext cx="7772400" cy="3096344"/>
          </a:xfrm>
        </p:spPr>
        <p:txBody>
          <a:bodyPr/>
          <a:lstStyle/>
          <a:p>
            <a:r>
              <a:rPr lang="es-ES_tradnl" sz="6000" dirty="0" smtClean="0">
                <a:solidFill>
                  <a:srgbClr val="FFFF00"/>
                </a:solidFill>
                <a:latin typeface="Algerian" pitchFamily="82" charset="0"/>
              </a:rPr>
              <a:t>Licurgo: </a:t>
            </a:r>
            <a:br>
              <a:rPr lang="es-ES_tradnl" sz="6000" dirty="0" smtClean="0">
                <a:solidFill>
                  <a:srgbClr val="FFFF00"/>
                </a:solidFill>
                <a:latin typeface="Algerian" pitchFamily="82" charset="0"/>
              </a:rPr>
            </a:br>
            <a:r>
              <a:rPr lang="es-ES_tradnl" sz="6000" dirty="0" smtClean="0">
                <a:solidFill>
                  <a:srgbClr val="FFFF00"/>
                </a:solidFill>
                <a:latin typeface="Algerian" pitchFamily="82" charset="0"/>
              </a:rPr>
              <a:t>el Filósofo y Educador</a:t>
            </a:r>
            <a:endParaRPr lang="es-ES_tradnl" sz="6000" dirty="0">
              <a:solidFill>
                <a:srgbClr val="FFFF00"/>
              </a:solidFill>
              <a:latin typeface="Algerian" pitchFamily="82" charset="0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dirty="0" smtClean="0">
                <a:solidFill>
                  <a:schemeClr val="tx1"/>
                </a:solidFill>
              </a:rPr>
              <a:t>Ramón R. Abarca Fernández  2012</a:t>
            </a:r>
            <a:endParaRPr lang="es-PE" dirty="0">
              <a:solidFill>
                <a:schemeClr val="tx1"/>
              </a:solidFill>
            </a:endParaRPr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8936"/>
      </p:ext>
    </p:extLst>
  </p:cSld>
  <p:clrMapOvr>
    <a:masterClrMapping/>
  </p:clrMapOvr>
  <p:transition spd="slow" advTm="7428">
    <p:wheel spokes="8"/>
    <p:sndAc>
      <p:stSnd loop="1">
        <p:snd r:embed="rId4" name="WavdeRosyInstrumentalF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82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95536" y="260648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800" b="1" dirty="0">
                <a:solidFill>
                  <a:srgbClr val="FFFF00"/>
                </a:solidFill>
              </a:rPr>
              <a:t>Para sorpresa de todos, los dos demostraron, tranquila convivencia, saltando de un lado al otro.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51520" y="2321877"/>
            <a:ext cx="57606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800" b="1" dirty="0" smtClean="0">
                <a:solidFill>
                  <a:srgbClr val="FFFF00"/>
                </a:solidFill>
              </a:rPr>
              <a:t>Entonces</a:t>
            </a:r>
            <a:r>
              <a:rPr lang="es-PE" sz="2800" b="1" dirty="0">
                <a:solidFill>
                  <a:srgbClr val="FFFF00"/>
                </a:solidFill>
              </a:rPr>
              <a:t>, y solamente entonces, Licurgo habló</a:t>
            </a:r>
            <a:r>
              <a:rPr lang="es-PE" sz="2800" b="1" dirty="0" smtClean="0">
                <a:solidFill>
                  <a:srgbClr val="FFFF00"/>
                </a:solidFill>
              </a:rPr>
              <a:t>:</a:t>
            </a:r>
            <a:endParaRPr lang="es-PE" sz="2800" b="1" dirty="0">
              <a:solidFill>
                <a:srgbClr val="FFFF0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595394" y="472514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PE" sz="2800" b="1" dirty="0" smtClean="0">
                <a:solidFill>
                  <a:srgbClr val="FFFF00"/>
                </a:solidFill>
              </a:rPr>
              <a:t> </a:t>
            </a:r>
            <a:r>
              <a:rPr lang="es-PE" sz="2800" b="1" dirty="0">
                <a:solidFill>
                  <a:srgbClr val="FFFF00"/>
                </a:solidFill>
              </a:rPr>
              <a:t>Señores, acabáis de asistir a una demostración de lo que puede la Educación.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dirty="0" smtClean="0">
                <a:solidFill>
                  <a:schemeClr val="bg1"/>
                </a:solidFill>
              </a:rPr>
              <a:t>Ramón R. Abarca Fernández  2012</a:t>
            </a: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9" name="8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72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79"/>
    </mc:Choice>
    <mc:Fallback>
      <p:transition spd="slow" advTm="40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300"/>
                            </p:stCondLst>
                            <p:childTnLst>
                              <p:par>
                                <p:cTn id="16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800"/>
                            </p:stCondLst>
                            <p:childTnLst>
                              <p:par>
                                <p:cTn id="2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lacomunidad.elpais.com/blogfiles/miguel-guinea/MGBylosborrachos755x5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64" y="274606"/>
            <a:ext cx="8545425" cy="632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706232" y="2348880"/>
            <a:ext cx="4242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800" b="1" dirty="0">
                <a:solidFill>
                  <a:srgbClr val="FFFF00"/>
                </a:solidFill>
              </a:rPr>
              <a:t>Así, igualmente los perros</a:t>
            </a:r>
            <a:r>
              <a:rPr lang="es-PE" sz="2800" b="1" dirty="0" smtClean="0">
                <a:solidFill>
                  <a:srgbClr val="FFFF00"/>
                </a:solidFill>
              </a:rPr>
              <a:t>.</a:t>
            </a:r>
            <a:endParaRPr lang="es-PE" sz="2800" b="1" dirty="0">
              <a:solidFill>
                <a:srgbClr val="FFFF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25713" y="332656"/>
            <a:ext cx="77323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800" b="1" dirty="0">
                <a:solidFill>
                  <a:srgbClr val="FFFF00"/>
                </a:solidFill>
              </a:rPr>
              <a:t>Ambas liebres son hijas de la misma matriz, fueron alimentadas igualmente y recibieron los mismos cuidados.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157226" y="5191848"/>
            <a:ext cx="7300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800" b="1" dirty="0">
                <a:solidFill>
                  <a:srgbClr val="FFFF00"/>
                </a:solidFill>
              </a:rPr>
              <a:t>La diferencia entre ellos reside, simplemente, en la Educación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dirty="0" smtClean="0">
                <a:solidFill>
                  <a:schemeClr val="bg1"/>
                </a:solidFill>
              </a:rPr>
              <a:t>Ramón R. Abarca Fernández  2012</a:t>
            </a: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8" name="7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5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98"/>
    </mc:Choice>
    <mc:Fallback>
      <p:transition spd="slow" advTm="28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50"/>
                            </p:stCondLst>
                            <p:childTnLst>
                              <p:par>
                                <p:cTn id="1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700"/>
                            </p:stCondLst>
                            <p:childTnLst>
                              <p:par>
                                <p:cTn id="2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3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4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sites.google.com/site/animales0protesspoliticos/_/rsrc/1270664319588/licurgo/Everdingen_lycurgus.jpg?height=312&amp;width=80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" y="1279925"/>
            <a:ext cx="9098632" cy="4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87388" y="5373216"/>
            <a:ext cx="7614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800" b="1" dirty="0" smtClean="0">
                <a:solidFill>
                  <a:schemeClr val="bg1"/>
                </a:solidFill>
              </a:rPr>
              <a:t>La </a:t>
            </a:r>
            <a:r>
              <a:rPr lang="es-PE" sz="2800" b="1" dirty="0">
                <a:solidFill>
                  <a:schemeClr val="bg1"/>
                </a:solidFill>
              </a:rPr>
              <a:t>Educación, basada en una concepción exacta de la Vida, transformaría la cara del Mundo.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075420" y="325818"/>
            <a:ext cx="6542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800" b="1" dirty="0">
                <a:solidFill>
                  <a:schemeClr val="bg1"/>
                </a:solidFill>
              </a:rPr>
              <a:t>Y prosiguió vivamente su discurso diciendo las excelencias del Proceso Educativo</a:t>
            </a:r>
            <a:r>
              <a:rPr lang="es-PE" sz="2800" b="1" dirty="0" smtClean="0">
                <a:solidFill>
                  <a:schemeClr val="bg1"/>
                </a:solidFill>
              </a:rPr>
              <a:t>.</a:t>
            </a:r>
            <a:endParaRPr lang="es-PE" sz="2800" b="1" dirty="0">
              <a:solidFill>
                <a:schemeClr val="bg1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dirty="0" smtClean="0">
                <a:solidFill>
                  <a:schemeClr val="tx1"/>
                </a:solidFill>
              </a:rPr>
              <a:t>Ramón R. Abarca Fernández  2012</a:t>
            </a:r>
            <a:endParaRPr lang="es-PE" dirty="0">
              <a:solidFill>
                <a:schemeClr val="tx1"/>
              </a:solidFill>
            </a:endParaRPr>
          </a:p>
        </p:txBody>
      </p:sp>
      <p:pic>
        <p:nvPicPr>
          <p:cNvPr id="8" name="7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88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73"/>
    </mc:Choice>
    <mc:Fallback>
      <p:transition spd="slow" advTm="31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"/>
                            </p:stCondLst>
                            <p:childTnLst>
                              <p:par>
                                <p:cTn id="1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4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84784"/>
            <a:ext cx="7772400" cy="3168352"/>
          </a:xfrm>
        </p:spPr>
        <p:txBody>
          <a:bodyPr>
            <a:normAutofit fontScale="90000"/>
          </a:bodyPr>
          <a:lstStyle/>
          <a:p>
            <a:r>
              <a:rPr lang="es-ES_tradnl" dirty="0">
                <a:solidFill>
                  <a:srgbClr val="FFFF00"/>
                </a:solidFill>
              </a:rPr>
              <a:t>Tan sólo las personas que </a:t>
            </a:r>
            <a:br>
              <a:rPr lang="es-ES_tradnl" dirty="0">
                <a:solidFill>
                  <a:srgbClr val="FFFF00"/>
                </a:solidFill>
              </a:rPr>
            </a:br>
            <a:r>
              <a:rPr lang="es-ES_tradnl" dirty="0">
                <a:solidFill>
                  <a:srgbClr val="FFFF00"/>
                </a:solidFill>
              </a:rPr>
              <a:t>tienen un alma noble pueden realmente </a:t>
            </a:r>
            <a:r>
              <a:rPr lang="es-ES_tradnl" dirty="0" smtClean="0">
                <a:solidFill>
                  <a:srgbClr val="FFFF00"/>
                </a:solidFill>
              </a:rPr>
              <a:t>apreciarla. </a:t>
            </a:r>
            <a:br>
              <a:rPr lang="es-ES_tradnl" dirty="0" smtClean="0">
                <a:solidFill>
                  <a:srgbClr val="FFFF00"/>
                </a:solidFill>
              </a:rPr>
            </a:br>
            <a:r>
              <a:rPr lang="es-PE" dirty="0" smtClean="0">
                <a:solidFill>
                  <a:srgbClr val="FFFF00"/>
                </a:solidFill>
              </a:rPr>
              <a:t>Ahora</a:t>
            </a:r>
            <a:r>
              <a:rPr lang="es-PE" dirty="0">
                <a:solidFill>
                  <a:srgbClr val="FFFF00"/>
                </a:solidFill>
              </a:rPr>
              <a:t>, si estás realmente seguro de </a:t>
            </a:r>
            <a:r>
              <a:rPr lang="es-PE" dirty="0" smtClean="0">
                <a:solidFill>
                  <a:srgbClr val="FFFF00"/>
                </a:solidFill>
              </a:rPr>
              <a:t> ti </a:t>
            </a:r>
            <a:r>
              <a:rPr lang="es-PE" dirty="0">
                <a:solidFill>
                  <a:srgbClr val="FFFF00"/>
                </a:solidFill>
              </a:rPr>
              <a:t>mismo... Empieza a leer</a:t>
            </a:r>
            <a:endParaRPr lang="es-ES_tradnl" dirty="0">
              <a:solidFill>
                <a:srgbClr val="FFFF00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860032" y="4653136"/>
            <a:ext cx="3463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b="1" dirty="0" smtClean="0">
                <a:solidFill>
                  <a:schemeClr val="bg1"/>
                </a:solidFill>
                <a:effectLst/>
              </a:rPr>
              <a:t>TANTRA TOTEM: La Guía Espiritual</a:t>
            </a:r>
            <a:endParaRPr lang="es-PE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dirty="0" smtClean="0">
                <a:solidFill>
                  <a:schemeClr val="tx1"/>
                </a:solidFill>
              </a:rPr>
              <a:t>Ramón R. Abarca Fernández  2012</a:t>
            </a:r>
            <a:endParaRPr lang="es-PE" dirty="0">
              <a:solidFill>
                <a:schemeClr val="tx1"/>
              </a:solidFill>
            </a:endParaRPr>
          </a:p>
        </p:txBody>
      </p:sp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6381002"/>
      </p:ext>
    </p:extLst>
  </p:cSld>
  <p:clrMapOvr>
    <a:masterClrMapping/>
  </p:clrMapOvr>
  <p:transition advTm="2176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098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7037" y="-1"/>
            <a:ext cx="9106961" cy="800219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s-CO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¡</a:t>
            </a:r>
            <a:r>
              <a:rPr lang="es-CO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s-CO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ara reflexionar</a:t>
            </a:r>
            <a:r>
              <a:rPr lang="es-CO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...! </a:t>
            </a:r>
            <a:endParaRPr lang="es-CO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1400" b="0" dirty="0">
                <a:latin typeface="Arial" pitchFamily="34" charset="0"/>
                <a:cs typeface="Arial" pitchFamily="34" charset="0"/>
              </a:rPr>
              <a:t>Rodolfo </a:t>
            </a:r>
            <a:r>
              <a:rPr lang="it-IT" sz="1400" b="0" dirty="0" smtClean="0">
                <a:latin typeface="Arial" pitchFamily="34" charset="0"/>
                <a:cs typeface="Arial" pitchFamily="34" charset="0"/>
              </a:rPr>
              <a:t>Schultze</a:t>
            </a:r>
            <a:endParaRPr lang="es-CO" sz="14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22225" y="6654800"/>
            <a:ext cx="157229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  <a:spcBef>
                <a:spcPct val="0"/>
              </a:spcBef>
            </a:pPr>
            <a:r>
              <a:rPr lang="es-MX" sz="1200" b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Rafael Riofrío Tacuri</a:t>
            </a:r>
            <a:endParaRPr lang="es-ES" sz="1200" b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-26988" y="800218"/>
            <a:ext cx="9117013" cy="542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ts val="2640"/>
              </a:lnSpc>
              <a:spcBef>
                <a:spcPct val="0"/>
              </a:spcBef>
            </a:pPr>
            <a:r>
              <a:rPr lang="es-E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Recuerdo una anécdota del genial psicoterapeuta Carl Rogers (a quien admiro). Sabiendo que era un tipo que sabía mucho </a:t>
            </a:r>
            <a:r>
              <a:rPr lang="es-E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sobre educación, </a:t>
            </a:r>
            <a:r>
              <a:rPr lang="es-E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 invitaron a </a:t>
            </a:r>
            <a:r>
              <a:rPr lang="es-E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conducir </a:t>
            </a:r>
            <a:r>
              <a:rPr lang="es-E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 taller en una </a:t>
            </a:r>
            <a:r>
              <a:rPr lang="es-E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Universidad </a:t>
            </a:r>
            <a:r>
              <a:rPr lang="es-E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los Estados Unidos.</a:t>
            </a:r>
          </a:p>
          <a:p>
            <a:pPr algn="just">
              <a:lnSpc>
                <a:spcPts val="2640"/>
              </a:lnSpc>
              <a:spcBef>
                <a:spcPct val="0"/>
              </a:spcBef>
            </a:pPr>
            <a:r>
              <a:rPr lang="es-E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Cuando llegó, </a:t>
            </a:r>
            <a:r>
              <a:rPr lang="es-E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 quedó callado durante dos horas. ¿Se </a:t>
            </a:r>
            <a:r>
              <a:rPr lang="es-E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imaginan, </a:t>
            </a:r>
            <a:r>
              <a:rPr lang="es-E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dos horas enteras sin decir nada? La </a:t>
            </a:r>
            <a:r>
              <a:rPr lang="es-E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gente, se </a:t>
            </a:r>
            <a:r>
              <a:rPr lang="es-E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empezaba a molestar. De pronto, en la tercera hora, y </a:t>
            </a:r>
            <a:r>
              <a:rPr lang="es-E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aburrido </a:t>
            </a:r>
            <a:r>
              <a:rPr lang="es-E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no hacer nada, a alguien se le ocurrió </a:t>
            </a:r>
            <a:r>
              <a:rPr lang="es-E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formular una </a:t>
            </a:r>
            <a:r>
              <a:rPr lang="es-E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observación sobre una cuestión pedagógica x</a:t>
            </a:r>
            <a:r>
              <a:rPr lang="es-E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ts val="2640"/>
              </a:lnSpc>
              <a:spcBef>
                <a:spcPct val="0"/>
              </a:spcBef>
            </a:pPr>
            <a:r>
              <a:rPr lang="es-E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partir de </a:t>
            </a:r>
            <a:r>
              <a:rPr lang="es-E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allí, </a:t>
            </a:r>
            <a:r>
              <a:rPr lang="es-E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todo el mundo </a:t>
            </a:r>
            <a:r>
              <a:rPr lang="es-E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comenzó </a:t>
            </a:r>
            <a:r>
              <a:rPr lang="es-E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s-E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participar, y, </a:t>
            </a:r>
            <a:r>
              <a:rPr lang="es-E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cuando finalizó el </a:t>
            </a:r>
            <a:r>
              <a:rPr lang="es-E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taller, </a:t>
            </a:r>
            <a:r>
              <a:rPr lang="es-E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mucha gente dijo que había sido el mejor taller de su vida, porque se dieron cuenta que </a:t>
            </a:r>
            <a:r>
              <a:rPr lang="es-E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todas las </a:t>
            </a:r>
            <a:r>
              <a:rPr lang="es-E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respuestas estaban </a:t>
            </a:r>
            <a:r>
              <a:rPr lang="es-E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dentro </a:t>
            </a:r>
            <a:r>
              <a:rPr lang="es-E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s-E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ellos, </a:t>
            </a:r>
            <a:r>
              <a:rPr lang="es-E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sólo que no se habían dedicado a buscarlas. </a:t>
            </a:r>
          </a:p>
          <a:p>
            <a:pPr algn="just">
              <a:lnSpc>
                <a:spcPts val="2640"/>
              </a:lnSpc>
              <a:spcBef>
                <a:spcPct val="0"/>
              </a:spcBef>
            </a:pPr>
            <a:r>
              <a:rPr lang="es-E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Eso fue lo que les quiso enseñar Carl Rogers a aquellos entusiasmados educadores americanos</a:t>
            </a:r>
            <a:endParaRPr lang="es-ES" sz="24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594514" y="6193135"/>
            <a:ext cx="4777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6"/>
              </a:rPr>
              <a:t>http://es.scribd.com/doc/62445047/Evaluacion</a:t>
            </a:r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924399" y="6446601"/>
            <a:ext cx="2895600" cy="365125"/>
          </a:xfrm>
        </p:spPr>
        <p:txBody>
          <a:bodyPr/>
          <a:lstStyle/>
          <a:p>
            <a:r>
              <a:rPr lang="es-PE" dirty="0" smtClean="0">
                <a:solidFill>
                  <a:schemeClr val="tx1"/>
                </a:solidFill>
              </a:rPr>
              <a:t>Ramón R. Abarca Fernández  2012</a:t>
            </a:r>
            <a:endParaRPr lang="es-PE" dirty="0">
              <a:solidFill>
                <a:schemeClr val="tx1"/>
              </a:solidFill>
            </a:endParaRPr>
          </a:p>
        </p:txBody>
      </p:sp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974897"/>
      </p:ext>
    </p:extLst>
  </p:cSld>
  <p:clrMapOvr>
    <a:masterClrMapping/>
  </p:clrMapOvr>
  <p:transition spd="slow" advTm="707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72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360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074" grpId="0" animBg="1"/>
      <p:bldP spid="10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http://www.cesmedicplastic.com/images/nuestraciudad/catedralsma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199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graciasWHT.gif (5898 bytes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125538"/>
            <a:ext cx="3960812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1258888" y="3357563"/>
            <a:ext cx="63627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E" sz="32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Ramón R. Abarca Fernández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187450" y="4221163"/>
            <a:ext cx="59769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sz="2800" b="1">
                <a:solidFill>
                  <a:srgbClr val="FFFF00"/>
                </a:solidFill>
              </a:rPr>
              <a:t>http://www.ucsm.edu.pe/rabarcaf</a:t>
            </a:r>
          </a:p>
        </p:txBody>
      </p:sp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1692275" y="5084763"/>
            <a:ext cx="561975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E" sz="3600" kern="10" dirty="0" smtClean="0">
                <a:ln w="12700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rabarcaf@ucsm.edu.pe</a:t>
            </a:r>
            <a:endParaRPr lang="es-PE" sz="3600" kern="10" dirty="0">
              <a:ln w="12700">
                <a:solidFill>
                  <a:srgbClr val="EAEAEA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  <a:p>
            <a:pPr algn="ctr"/>
            <a:r>
              <a:rPr lang="es-PE" sz="3600" kern="10" dirty="0" smtClean="0">
                <a:ln w="12700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rabarcaf@</a:t>
            </a:r>
            <a:r>
              <a:rPr lang="es-PE" sz="3600" kern="10" dirty="0">
                <a:ln w="12700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star.com.pe</a:t>
            </a: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dirty="0" smtClean="0">
                <a:solidFill>
                  <a:schemeClr val="bg1"/>
                </a:solidFill>
              </a:rPr>
              <a:t>Ramón R. Abarca Fernández  2012</a:t>
            </a: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90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8"/>
    </mc:Choice>
    <mc:Fallback>
      <p:transition spd="slow" advTm="6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4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38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46" presetID="49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295  E" pathEditMode="relative" ptsTypes="">
                                      <p:cBhvr>
                                        <p:cTn id="4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49" presetID="9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12 -0.02397  0.033 -0.0586  0.058 -0.0586  C 0.095 -0.0586  0.125 -0.02264  0.125 0.02264  C 0.125 0.03729  0.122 0.05061  0.116 0.06259  C 0.117 0.06259  0 0.24239  0 0.24372  C 0 0.24239  -0.117 0.06259  -0.116 0.06259  C -0.122 0.05061  -0.125 0.03729  -0.125 0.02264  C -0.125 -0.02264  -0.095 -0.0586  -0.057 -0.0586  C -0.033 -0.0586  -0.012 -0.02397  0 0  Z" pathEditMode="relative" ptsTypes="">
                                      <p:cBhvr>
                                        <p:cTn id="5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52" presetID="7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L 0.25 0.33295  L 0 0.33295  L 0 0  Z" pathEditMode="relative" ptsTypes="">
                                      <p:cBhvr>
                                        <p:cTn id="5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55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7283E-6 C 0.04479 -0.00115 0.08333 -0.00393 0.12708 -0.00624 C 0.14097 -0.01086 0.15573 -0.01133 0.16997 -0.01271 C 0.19149 -0.02219 0.24809 -0.01849 0.25886 -0.01896 C 0.33004 -0.03792 0.40434 -0.02867 0.47622 -0.01687 C 0.47934 -0.01549 0.48351 -0.01595 0.48577 -0.01271 C 0.49028 -0.00647 0.49392 0.00024 0.49844 0.00648 C 0.50208 0.02081 0.49931 0.01596 0.50486 0.02336 C 0.50538 0.04509 0.50556 0.06706 0.50642 0.08879 C 0.50695 0.10128 0.51059 0.11284 0.51267 0.12486 C 0.51511 0.13896 0.51719 0.15307 0.52066 0.16694 C 0.52344 0.1896 0.52552 0.2118 0.52708 0.23469 C 0.52622 0.2696 0.53264 0.28879 0.52066 0.31284 C 0.52014 0.31492 0.52014 0.31746 0.5191 0.31931 C 0.51684 0.32324 0.51111 0.32971 0.51111 0.32995 C 0.50886 0.33873 0.50642 0.33827 0.50156 0.34451 C 0.49809 0.36347 0.50156 0.34266 0.49844 0.37642 C 0.49827 0.37827 0.49618 0.39237 0.49531 0.3933 C 0.49219 0.3963 0.48177 0.39862 0.47778 0.39954 C 0.4757 0.40093 0.47379 0.4037 0.47153 0.4037 C 0.41111 0.4044 0.35087 0.40162 0.29045 0.40162 C 0.24653 0.40162 0.20278 0.40301 0.15886 0.4037 C 0.09358 0.40763 0.02917 0.41272 -0.03646 0.41434 C -0.06892 0.42289 -0.03142 0.41365 -0.1158 0.4185 C -0.12604 0.41919 -0.15885 0.42313 -0.17448 0.42497 C -0.21371 0.43515 -0.24792 0.43815 -0.28889 0.43977 C -0.33542 0.43862 -0.35347 0.44578 -0.38733 0.43122 C -0.39739 0.4222 -0.4026 0.4081 -0.41267 0.39954 C -0.41858 0.38775 -0.42205 0.37943 -0.42535 0.36578 C -0.42639 0.36162 -0.42847 0.35307 -0.42847 0.3533 C -0.42778 0.24393 -0.43489 0.12093 -0.41423 0.01064 C -0.41267 -0.02612 -0.41163 -0.0652 -0.40625 -0.1015 C -0.40399 -0.16393 -0.40469 -0.22751 -0.4 -0.28948 C -0.40121 -0.39907 -0.40087 -0.39052 -0.40469 -0.45872 C -0.39583 -0.46659 -0.39983 -0.4645 -0.38246 -0.46497 C -0.33281 -0.46612 -0.28298 -0.46635 -0.23333 -0.46705 C -0.05972 -0.52948 0.12656 -0.47005 0.30642 -0.46936 C 0.34063 -0.45248 0.42639 -0.46705 0.42865 -0.46705 C 0.44479 -0.47306 0.46285 -0.46705 0.47934 -0.46497 C 0.49011 -0.4615 0.49983 -0.46011 0.51111 -0.45872 C 0.51267 -0.45803 0.5158 -0.45896 0.51597 -0.45664 C 0.51788 -0.4245 0.51337 -0.39653 0.50955 -0.36578 C 0.51042 -0.32161 0.51007 -0.28323 0.51441 -0.24092 C 0.51615 -0.19352 0.51823 -0.14705 0.5191 -0.09942 C 0.51962 -0.06566 0.51979 -0.03167 0.52066 0.00208 C 0.52101 0.01249 0.52309 0.02197 0.52552 0.03168 C 0.52656 0.03584 0.53195 0.04509 0.52865 0.0444 C 0.52066 0.04301 0.51285 0.04047 0.50486 0.04024 C 0.44879 0.03839 0.39271 0.03885 0.33663 0.03815 C 0.2559 0.02937 0.17778 0.0296 0.09531 0.02752 C 0.04392 0.02081 0.10521 0.02821 -0.01736 0.02336 C -0.02292 0.02313 -0.02535 0.02104 -0.03003 0.01896 C -0.03316 0.01758 -0.03958 0.0148 -0.03958 0.01503 C -0.04149 0.0111 -0.04601 0.00879 -0.04601 0.00417 C -0.04601 0.00116 -0.04514 -0.00323 -0.04288 -0.00416 C -0.02691 -0.01109 -0.00069 -0.01133 0.01597 -0.01271 C 0.06458 -0.01687 0.13976 -0.01618 0.17622 -0.01687 C 0.19722 -0.01849 0.20052 -0.01803 0.21597 -0.02312 C 0.20243 -0.02774 0.18976 -0.03537 0.17622 -0.04023 C 0.16962 -0.04624 0.16181 -0.05017 0.15399 -0.05271 C 0.14931 -0.05942 0.14288 -0.05919 0.13663 -0.06335 C 0.12066 -0.05988 0.10573 -0.05294 0.09045 -0.04647 C 0.08195 -0.03907 0.07361 -0.0356 0.06354 -0.03375 C 0.03872 -0.0178 0.00955 -0.03052 -0.01736 -0.02543 C -0.03264 -0.01849 -0.04774 -0.01595 -0.06337 -0.01063 C -0.06927 -0.00855 -0.06892 -0.00647 -0.07621 -0.00624 C -0.09948 -0.00555 -0.12274 -0.00624 -0.14601 -0.00624 " pathEditMode="relative" rAng="0" ptsTypes="ffffffffffffffffffffffffffffffffffffffffffffffffffffffffffffffffffA">
                                      <p:cBhvr>
                                        <p:cTn id="5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8" y="-4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58" presetID="12" presetClass="path" presetSubtype="0" accel="50000" decel="5000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3 -0.05061  0.075 -0.08257  0.125 -0.08257  C 0.175 -0.08257  0.22 -0.05061  0.25 0  C 0.22 0.05061  0.175 0.08257  0.125 0.08257  C 0.075 0.08257  0.03 0.05061  0 0  Z" pathEditMode="relative" ptsTypes="">
                                      <p:cBhvr>
                                        <p:cTn id="5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61" presetID="21" presetClass="entr" presetSubtype="4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70" presetID="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14 -0.00666  -0.029 -0.01199  -0.044 -0.01199  C -0.114 -0.01199  -0.169 0.06393  -0.169 0.15582  C -0.169 0.24638  -0.114 0.32096  -0.044 0.32096  C -0.029 0.32096  -0.014 0.31697  0 0.31031  C -0.047 0.28634  -0.08 0.2264  -0.08 0.15582  C -0.08 0.0839  -0.047 0.02397  0 0  Z" pathEditMode="relative" ptsTypes=""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73" presetID="39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4661  0.028 0.08257  0.062 0.08257  C 0.097 0.08257  0.125 0.04661  0.125 0  C 0.125 -0.04661  0.153 -0.08257  0.188 -0.08257  C 0.222 -0.08257  0.25 -0.04661  0.25 0  E" pathEditMode="relative" ptsTypes=""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76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86 -0.06936 -0.00017 -0.12208 -0.00798 -0.18613 C -0.01041 -0.20578 -0.01267 -0.22589 -0.01579 -0.24532 C -0.01666 -0.25063 -0.01961 -0.26219 -0.02066 -0.26636 C -0.02118 -0.26844 -0.02222 -0.27283 -0.02222 -0.27283 C -0.02847 -0.26381 -0.02743 -0.25318 -0.03489 -0.24324 C -0.03593 -0.24046 -0.0368 -0.23745 -0.03802 -0.23468 C -0.03941 -0.23167 -0.04149 -0.22936 -0.04288 -0.22636 C -0.04375 -0.22451 -0.04357 -0.22196 -0.04444 -0.21988 C -0.04635 -0.21549 -0.04878 -0.21133 -0.05086 -0.20717 C -0.05191 -0.20508 -0.05399 -0.20092 -0.05399 -0.20092 C -0.0559 -0.19306 -0.0585 -0.18659 -0.06197 -0.17965 C -0.06562 -0.16069 -0.06701 -0.13873 -0.07135 -0.12046 C -0.07343 -0.09942 -0.07708 -0.07954 -0.0809 -0.05919 C -0.08316 -0.0474 -0.08402 -0.03861 -0.09045 -0.02959 C -0.09566 -0.03422 -0.10104 -0.03584 -0.10642 -0.04023 C -0.11441 -0.04693 -0.11979 -0.05618 -0.12864 -0.05919 C -0.13541 -0.06844 -0.14461 -0.07468 -0.15243 -0.08254 C -0.15399 -0.08416 -0.15416 -0.08693 -0.15555 -0.08878 C -0.16041 -0.09526 -0.16111 -0.0948 -0.16666 -0.09734 C -0.16996 -0.10058 -0.17274 -0.10474 -0.17621 -0.10798 C -0.18281 -0.11399 -0.18993 -0.11838 -0.19531 -0.12693 C -0.19652 -0.12878 -0.19722 -0.13133 -0.19843 -0.13318 C -0.20086 -0.13688 -0.20642 -0.14381 -0.20642 -0.14381 C -0.20694 -0.14589 -0.20642 -0.15006 -0.20798 -0.15006 C -0.20989 -0.15006 -0.21111 -0.14636 -0.21111 -0.14381 C -0.21197 -0.10728 -0.21041 -0.09318 -0.20798 -0.06358 C -0.20711 -0.04208 -0.20902 -0.01711 -0.19687 0 C -0.19149 0.02174 -0.18038 0.04139 -0.17465 0.06335 C -0.17135 0.0763 -0.16909 0.08994 -0.16354 0.1015 C -0.16093 0.11561 -0.15416 0.12671 -0.14913 0.13942 C -0.14756 0.14798 -0.146 0.15422 -0.14131 0.1607 C -0.14079 0.16278 -0.14131 0.16694 -0.13975 0.16694 C -0.1368 0.16694 -0.13506 0.1533 -0.13489 0.15214 C -0.13194 0.13804 -0.13506 0.15492 -0.1302 0.13734 C -0.12725 0.12694 -0.12691 0.11723 -0.12222 0.10775 C -0.11961 0.09041 -0.11475 0.07422 -0.11111 0.05711 C -0.10729 0.03931 -0.10451 0.01757 -0.09687 0.00208 C -0.09184 -0.03884 -0.07847 -0.07792 -0.07135 -0.11838 C -0.06944 -0.12971 -0.06944 -0.1415 -0.06666 -0.15237 C -0.06441 -0.16162 -0.0618 -0.17017 -0.06024 -0.17965 C -0.05729 -0.19722 -0.05729 -0.21595 -0.05243 -0.2326 C -0.05086 -0.25595 -0.0493 -0.28046 -0.04288 -0.30243 C -0.03871 -0.33618 -0.03975 -0.37318 -0.03177 -0.40601 C -0.03125 -0.41295 -0.03107 -0.42011 -0.0302 -0.42705 C -0.03003 -0.42936 -0.0302 -0.4326 -0.02864 -0.43352 C -0.02777 -0.43399 -0.01909 -0.42959 -0.01753 -0.42913 C 0.00209 -0.42266 0.02014 -0.41942 0.03976 -0.41433 C 0.04671 -0.40971 0.05261 -0.40809 0.06025 -0.40601 C 0.07101 -0.39861 0.06303 -0.40347 0.07778 -0.39745 C 0.08091 -0.39607 0.08733 -0.39329 0.08733 -0.39329 C 0.09532 -0.38613 0.10382 -0.37641 0.11268 -0.37202 C 0.12032 -0.35676 0.11007 -0.37572 0.12223 -0.35954 C 0.13421 -0.34358 0.14445 -0.32532 0.15556 -0.30867 C 0.15903 -0.30335 0.16337 -0.29942 0.16667 -0.29387 C 0.17448 -0.28092 0.18178 -0.26728 0.18889 -0.25364 C 0.19306 -0.24578 0.1948 -0.23745 0.2 -0.23052 C 0.20261 -0.22335 0.20365 -0.21711 0.20799 -0.21156 C 0.21025 -0.20208 0.21407 -0.19283 0.21754 -0.18404 C 0.22084 -0.16555 0.22744 -0.14774 0.23021 -0.12902 C 0.23351 -0.10705 0.23525 -0.08393 0.24289 -0.06358 C 0.24549 -0.04878 0.24757 -0.03399 0.254 -0.02127 C 0.25452 -0.01919 0.25487 -0.01688 0.25556 -0.0148 C 0.25643 -0.01248 0.25799 -0.01087 0.25869 -0.00855 C 0.26129 -0.00023 0.26129 0.00694 0.26511 0.0148 C 0.26684 0.02382 0.2691 0.03029 0.27309 0.03792 C 0.2757 0.04856 0.27778 0.05827 0.28247 0.06752 C 0.28646 0.08763 0.29445 0.10729 0.30313 0.12463 C 0.30556 0.13804 0.3125 0.15052 0.31754 0.16278 C 0.31997 0.16856 0.32535 0.17965 0.32535 0.17965 C 0.32778 0.19237 0.33039 0.19098 0.3349 0.2007 C 0.33837 0.20833 0.34237 0.22729 0.34757 0.23468 C 0.35504 0.26474 0.30469 0.23931 0.28889 0.23676 C 0.28473 0.23492 0.27709 0.23191 0.27309 0.22821 C 0.26702 0.22243 0.26181 0.2148 0.25556 0.20925 C 0.24809 0.19399 0.25782 0.21226 0.24601 0.19653 C 0.2441 0.19399 0.24306 0.19052 0.24132 0.18798 C 0.23681 0.18127 0.22952 0.17434 0.22535 0.16694 C 0.22084 0.15885 0.21806 0.15075 0.21268 0.14359 C 0.20938 0.13018 0.20157 0.11908 0.19532 0.10775 C 0.19254 0.10266 0.19098 0.09642 0.18889 0.09087 C 0.18733 0.08671 0.18438 0.08393 0.18247 0.08023 C 0.18125 0.07769 0.18073 0.07445 0.17934 0.07191 C 0.17709 0.06798 0.17136 0.06127 0.17136 0.06127 C 0.16875 0.05041 0.16858 0.04393 0.16025 0.04 C 0.15521 0.0333 0.15105 0.03052 0.14445 0.02752 C 0.14028 0.0215 0.13577 0.01989 0.13021 0.01688 C 0.11719 0.00948 0.10608 0.00439 0.09202 0.00208 C 0.08264 -0.00115 0.07292 -0.00324 0.06355 -0.00647 C 0.025 -0.00277 0.04931 -0.01295 0.03803 0.00208 C 0.03299 0.00879 0.03334 0.00301 0.03334 0.00833 " pathEditMode="relative" ptsTypes="ffffffffffffffffffffffffffffffffffffffffffffffffffffffffffffffffffffffffffffffffffffffffffA">
                                      <p:cBhvr>
                                        <p:cTn id="7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7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8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4000"/>
                            </p:stCondLst>
                            <p:childTnLst>
                              <p:par>
                                <p:cTn id="86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51445E-7 C -0.00677 0.00347 -0.0118 -0.00046 -0.01892 -0.00208 C -0.02795 -0.00416 -0.0368 -0.0067 -0.046 -0.00832 C -0.05729 -0.01341 -0.06927 -0.02011 -0.0809 -0.02312 C -0.08298 -0.02451 -0.08541 -0.02543 -0.08732 -0.02728 C -0.08854 -0.02844 -0.08906 -0.03075 -0.09045 -0.03167 C -0.09704 -0.03676 -0.1052 -0.04023 -0.11267 -0.04208 C -0.12204 -0.05086 -0.11562 -0.04555 -0.13333 -0.0548 C -0.13698 -0.05664 -0.13975 -0.06058 -0.14288 -0.06335 C -0.14566 -0.06589 -0.14913 -0.06589 -0.15225 -0.06751 C -0.17378 -0.07838 -0.16128 -0.07375 -0.17448 -0.07815 C -0.18524 -0.0874 -0.19513 -0.09133 -0.20798 -0.09503 C -0.21718 -0.10127 -0.22725 -0.10566 -0.23645 -0.1119 C -0.25138 -0.12208 -0.23854 -0.11584 -0.24913 -0.12046 C -0.26041 -0.13503 -0.24704 -0.12 -0.26024 -0.12878 C -0.27361 -0.1378 -0.28559 -0.15214 -0.3 -0.15838 C -0.30434 -0.16439 -0.30885 -0.16462 -0.31423 -0.16901 C -0.32743 -0.17965 -0.34027 -0.18936 -0.35555 -0.19445 C -0.37187 -0.21063 -0.35104 -0.1919 -0.36979 -0.20277 C -0.37118 -0.20347 -0.37152 -0.20624 -0.37291 -0.20717 C -0.37638 -0.20948 -0.38055 -0.20925 -0.38402 -0.21133 C -0.39774 -0.21896 -0.3842 -0.21271 -0.39513 -0.21757 C -0.40434 -0.22982 -0.39948 -0.22659 -0.40781 -0.23029 C -0.39774 -0.2511 -0.37257 -0.25664 -0.35555 -0.25988 C -0.31892 -0.26682 -0.28159 -0.27537 -0.24444 -0.27884 C -0.23298 -0.28508 -0.22187 -0.28647 -0.20954 -0.28948 C -0.20416 -0.29086 -0.19357 -0.29364 -0.19357 -0.29364 C -0.18368 -0.29919 -0.17395 -0.30358 -0.16336 -0.30636 C -0.15434 -0.31884 -0.1625 -0.31006 -0.14288 -0.31699 C -0.13402 -0.32 -0.12968 -0.3274 -0.12066 -0.32971 C -0.10798 -0.34196 -0.12048 -0.33156 -0.10781 -0.33803 C -0.0993 -0.34243 -0.10347 -0.34243 -0.09513 -0.34867 C -0.08975 -0.3526 -0.08333 -0.3556 -0.07777 -0.3593 C -0.07239 -0.36277 -0.06024 -0.36555 -0.06024 -0.36555 C -0.04566 -0.38081 -0.06371 -0.36393 -0.04444 -0.3741 C -0.04218 -0.37549 -0.04045 -0.37896 -0.03802 -0.38034 C -0.03246 -0.38312 -0.02638 -0.38243 -0.02066 -0.38474 C -0.01128 -0.38867 -0.00329 -0.39306 0.00643 -0.39514 C 0.01875 -0.40393 0.03125 -0.40624 0.04445 -0.41202 C 0.05764 -0.42404 0.03889 -0.40832 0.05712 -0.41849 C 0.05851 -0.41919 0.05886 -0.42196 0.06025 -0.42266 C 0.06424 -0.42474 0.07309 -0.42682 0.07309 -0.42682 C 0.08004 -0.43352 0.0882 -0.43722 0.09688 -0.43954 C 0.10764 -0.44555 0.11684 -0.45133 0.12865 -0.45433 C 0.13525 -0.46404 0.14584 -0.47075 0.15539 -0.47352 C 0.16198 -0.48185 0.15487 -0.47399 0.16511 -0.47977 C 0.16684 -0.48069 0.16823 -0.48277 0.1698 -0.48393 C 0.17153 -0.48485 0.17309 -0.48532 0.17466 -0.48601 C 0.17969 -0.49295 0.18542 -0.49156 0.19202 -0.49456 C 0.20226 -0.49896 0.1974 -0.4978 0.20643 -0.50312 C 0.21285 -0.50682 0.2191 -0.50844 0.22552 -0.51144 C 0.25903 -0.52763 0.29237 -0.54243 0.32709 -0.55375 C 0.33941 -0.56462 0.36129 -0.57086 0.37622 -0.5748 C 0.38316 -0.58104 0.39046 -0.58011 0.39844 -0.58335 C 0.4125 -0.5889 0.42587 -0.5963 0.43976 -0.60231 C 0.45625 -0.6178 0.47639 -0.60763 0.40487 -0.61086 C 0.37136 -0.62173 0.33733 -0.62913 0.3033 -0.6363 C 0.28716 -0.64323 0.26927 -0.64855 0.25243 -0.6511 C 0.24306 -0.6541 0.23507 -0.65757 0.22552 -0.65942 C 0.21146 -0.66543 0.19341 -0.66474 0.17917 -0.66589 C 0.14011 -0.67329 0.09983 -0.66959 0.06025 -0.67214 C 0.04323 -0.67954 0.054 -0.67607 0.02709 -0.67838 C -0.10555 -0.71676 -0.24479 -0.66266 -0.37934 -0.68485 C -0.40607 -0.69664 -0.43402 -0.70011 -0.4618 -0.70381 C -0.45486 -0.70081 -0.44809 -0.69826 -0.44114 -0.69549 C -0.43802 -0.6941 -0.43489 -0.69248 -0.43177 -0.6911 C -0.4302 -0.6904 -0.42691 -0.68901 -0.42691 -0.68901 C -0.4177 -0.68092 -0.4052 -0.66844 -0.39513 -0.66358 C -0.3901 -0.65688 -0.38454 -0.65456 -0.37934 -0.64878 C -0.3776 -0.64693 -0.37638 -0.64416 -0.37448 -0.64254 C -0.37309 -0.64138 -0.37118 -0.64138 -0.36979 -0.64046 C -0.36823 -0.6393 -0.36666 -0.63769 -0.3651 -0.6363 C -0.36284 -0.63422 -0.36093 -0.63167 -0.35868 -0.62982 C -0.35468 -0.62659 -0.346 -0.6215 -0.346 -0.6215 C -0.34201 -0.61595 -0.33767 -0.61572 -0.33333 -0.61086 C -0.33177 -0.60901 -0.33038 -0.60624 -0.32847 -0.60439 C -0.32118 -0.59722 -0.32083 -0.60323 -0.31267 -0.5919 C -0.31163 -0.59052 -0.31093 -0.58844 -0.30954 -0.58751 C -0.30555 -0.58474 -0.30086 -0.58381 -0.2967 -0.58127 C -0.28993 -0.57202 -0.28159 -0.56786 -0.27291 -0.56231 C -0.26718 -0.55445 -0.26111 -0.55283 -0.25399 -0.54751 C -0.24548 -0.54104 -0.24722 -0.53757 -0.23645 -0.5348 C -0.23003 -0.52578 -0.23472 -0.53133 -0.22066 -0.52208 C -0.21927 -0.52115 -0.21857 -0.51907 -0.21736 -0.51792 C -0.21076 -0.5126 -0.20277 -0.50636 -0.19513 -0.50312 C -0.19097 -0.49711 -0.18385 -0.49318 -0.17777 -0.4904 C -0.16579 -0.47954 -0.15225 -0.47445 -0.13958 -0.46497 C -0.12031 -0.4504 -0.14704 -0.47006 -0.13177 -0.45641 C -0.11909 -0.44508 -0.1052 -0.4363 -0.09201 -0.42682 C -0.08316 -0.42058 -0.07413 -0.41179 -0.0651 -0.40578 C -0.05816 -0.40138 -0.06145 -0.4067 -0.05399 -0.39954 C -0.04357 -0.38959 -0.05573 -0.39468 -0.04114 -0.39098 C -0.03402 -0.38451 -0.02882 -0.37988 -0.02066 -0.37618 C -0.01406 -0.36763 -0.00104 -0.36023 0.00799 -0.35722 C 0.01441 -0.34821 0.02084 -0.34335 0.03004 -0.34034 C 0.03646 -0.33387 0.04306 -0.33179 0.04931 -0.32555 C 0.05886 -0.31584 0.04844 -0.32092 0.06025 -0.31699 C 0.06806 -0.3119 0.07448 -0.30566 0.08264 -0.30219 C 0.0974 -0.28786 0.08941 -0.29433 0.10643 -0.28323 L 0.10643 -0.28323 C 0.11771 -0.27306 0.11233 -0.27584 0.12223 -0.2726 C 0.12934 -0.26358 0.13664 -0.2578 0.14584 -0.25364 C 0.15105 -0.24693 0.15764 -0.24555 0.16355 -0.24092 C 0.18351 -0.2252 0.17066 -0.23052 0.18403 -0.22612 C 0.1908 -0.22011 0.19879 -0.21734 0.20643 -0.21341 C 0.20938 -0.21179 0.2158 -0.20925 0.2158 -0.20925 C 0.22309 -0.20254 0.23264 -0.19884 0.24132 -0.19653 C 0.2573 -0.18612 0.27466 -0.18034 0.29219 -0.17526 C 0.30816 -0.16254 0.29184 -0.17387 0.30799 -0.16693 C 0.31997 -0.16185 0.33264 -0.15445 0.34445 -0.14797 C 0.35712 -0.14104 0.37084 -0.13225 0.38421 -0.12878 C 0.41042 -0.10821 0.44271 -0.10312 0.47153 -0.09086 C 0.4724 -0.08948 0.47327 -0.0874 0.47466 -0.08647 C 0.47761 -0.08439 0.48421 -0.08231 0.48421 -0.08231 C 0.46702 -0.07121 0.46389 -0.07144 0.44132 -0.06959 C 0.42466 -0.06243 0.43507 -0.06566 0.40955 -0.06335 C 0.30695 -0.03653 0.19879 -0.04185 0.09532 -0.04 C 0.07796 -0.03422 0.08681 -0.03653 0.06823 -0.03375 C 0.05243 -0.02844 0.04306 -0.02659 0.02552 -0.0252 C -0.01753 -0.01387 -0.06388 -0.00948 -0.10781 -0.00416 C -0.12378 7.51445E-7 -0.13958 0.00093 -0.15555 0.0044 C -0.17257 0.0081 -0.18906 0.01272 -0.20625 0.0148 C -0.21128 0.01665 -0.21597 0.01989 -0.22066 0.02127 C -0.23923 0.02682 -0.25885 0.0289 -0.27777 0.03191 C -0.29045 0.04324 -0.27656 0.03237 -0.30781 0.03815 C -0.31059 0.03862 -0.31302 0.04139 -0.31579 0.04231 C -0.32013 0.04347 -0.32448 0.0437 -0.32847 0.0444 C -0.33732 0.05249 -0.33038 0.0474 -0.346 0.05087 C -0.35451 0.05272 -0.36284 0.05734 -0.37135 0.05919 C -0.38454 0.06197 -0.396 0.06243 -0.40954 0.06359 C -0.40989 0.06359 -0.42066 0.06613 -0.42222 0.06775 C -0.42378 0.06937 -0.42395 0.07237 -0.42534 0.07399 C -0.42812 0.077 -0.43194 0.07792 -0.43489 0.08046 C -0.43854 0.08786 -0.44045 0.08856 -0.43645 0.09942 C -0.43489 0.10336 -0.42274 0.10752 -0.42222 0.10798 C -0.4151 0.11422 -0.40798 0.11677 -0.4 0.1207 C -0.39687 0.12463 -0.39184 0.13249 -0.38732 0.13549 C -0.38125 0.13966 -0.38263 0.13503 -0.37621 0.14174 C -0.36267 0.15584 -0.37465 0.15075 -0.36024 0.15445 C -0.33628 0.17573 -0.28368 0.17087 -0.26198 0.17133 C -0.20538 0.17249 -0.14878 0.17272 -0.09201 0.17341 C -0.03993 0.17642 0.01112 0.18058 0.06355 0.18197 C 0.08872 0.18844 0.11424 0.19052 0.13959 0.19468 C 0.15521 0.20162 0.14775 0.19885 0.18108 0.19885 C 0.22448 0.19885 0.26771 0.19746 0.31112 0.19677 C 0.33629 0.19122 0.36094 0.18266 0.38577 0.17549 C 0.41424 0.16717 0.44323 0.16162 0.47153 0.15237 C 0.4599 0.15168 0.44827 0.15145 0.43664 0.15029 C 0.42743 0.14937 0.41441 0.14359 0.40487 0.14174 C 0.38855 0.1348 0.37153 0.12925 0.35556 0.1207 C 0.35035 0.11792 0.34497 0.11492 0.33976 0.11214 C 0.33716 0.11075 0.33177 0.10798 0.33177 0.10798 C 0.32726 0.10174 0.31302 0.09711 0.30643 0.09526 C 0.30087 0.09041 0.29497 0.0881 0.28889 0.08463 C 0.28282 0.08116 0.27778 0.07515 0.27153 0.07191 C 0.26789 0.07006 0.26407 0.06937 0.26042 0.06775 C 0.25313 0.06058 0.24862 0.05896 0.23976 0.05503 C 0.22622 0.04925 0.24289 0.05203 0.23021 0.04879 C 0.20903 0.04324 0.18768 0.03862 0.16667 0.03191 C 0.16164 0.0252 0.15591 0.0259 0.14931 0.02336 C 0.13664 0.01873 0.12379 0.01388 0.11112 0.01064 C 0.10139 0.00208 0.07622 -0.00069 0.06511 -0.00208 C 0.05226 -0.00069 0.03941 0.00023 0.02709 0.0044 C -0.01579 0.00231 -0.00069 0.00231 -0.01892 0.00231 " pathEditMode="relative" ptsTypes="ffffffffffffffffffffffffffffffffffffffffffffffffffffffffffffffffffffffffffffffffffffffffffffffffffFffffffffffffffffffffffffffffffffffffffffffffffffffffffffffffffffA">
                                      <p:cBhvr>
                                        <p:cTn id="8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6000"/>
                            </p:stCondLst>
                            <p:childTnLst>
                              <p:par>
                                <p:cTn id="89" presetID="8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92" presetID="3" presetClass="emph" presetSubtype="2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  <p:bldP spid="9" grpId="6" animBg="1"/>
      <p:bldP spid="9" grpId="7" animBg="1"/>
      <p:bldP spid="9" grpId="8" animBg="1"/>
      <p:bldP spid="10" grpId="0"/>
      <p:bldP spid="10" grpId="1"/>
      <p:bldP spid="10" grpId="2"/>
      <p:bldP spid="10" grpId="3"/>
      <p:bldP spid="11" grpId="0" animBg="1"/>
      <p:bldP spid="11" grpId="1" animBg="1"/>
      <p:bldP spid="11" grpId="2" animBg="1"/>
      <p:bldP spid="11" grpId="3" animBg="1"/>
      <p:bldP spid="11" grpId="4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icurgo El Esparta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2755"/>
            <a:ext cx="6048672" cy="651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548680"/>
            <a:ext cx="53285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800" b="1" dirty="0">
                <a:solidFill>
                  <a:srgbClr val="FFFF00"/>
                </a:solidFill>
              </a:rPr>
              <a:t>Se cuenta que el Legislador </a:t>
            </a:r>
            <a:r>
              <a:rPr lang="es-PE" sz="2800" b="1" dirty="0">
                <a:solidFill>
                  <a:srgbClr val="FF0000"/>
                </a:solidFill>
              </a:rPr>
              <a:t>Licurgo</a:t>
            </a:r>
            <a:r>
              <a:rPr lang="es-PE" sz="2800" b="1" dirty="0">
                <a:solidFill>
                  <a:schemeClr val="bg1"/>
                </a:solidFill>
              </a:rPr>
              <a:t> </a:t>
            </a:r>
            <a:r>
              <a:rPr lang="es-PE" sz="2800" b="1" dirty="0">
                <a:solidFill>
                  <a:srgbClr val="FFFF00"/>
                </a:solidFill>
              </a:rPr>
              <a:t>fue invitado </a:t>
            </a:r>
            <a:r>
              <a:rPr lang="es-PE" sz="2800" b="1" dirty="0" smtClean="0">
                <a:solidFill>
                  <a:srgbClr val="FFFF00"/>
                </a:solidFill>
              </a:rPr>
              <a:t>para realizar una </a:t>
            </a:r>
            <a:r>
              <a:rPr lang="es-PE" sz="2800" b="1" dirty="0">
                <a:solidFill>
                  <a:srgbClr val="FFFF00"/>
                </a:solidFill>
              </a:rPr>
              <a:t>exposición sobre </a:t>
            </a:r>
            <a:r>
              <a:rPr lang="es-PE" sz="2800" b="1" dirty="0" smtClean="0">
                <a:solidFill>
                  <a:srgbClr val="FFFF00"/>
                </a:solidFill>
              </a:rPr>
              <a:t>la  </a:t>
            </a:r>
            <a:r>
              <a:rPr lang="es-PE" sz="2800" b="1" dirty="0">
                <a:solidFill>
                  <a:srgbClr val="FFFF00"/>
                </a:solidFill>
              </a:rPr>
              <a:t>Educación.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72008" y="4958396"/>
            <a:ext cx="51845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800" b="1" dirty="0" smtClean="0">
                <a:solidFill>
                  <a:srgbClr val="FFFF00"/>
                </a:solidFill>
              </a:rPr>
              <a:t>Aceptó la invitación, pero, pidió un plazo de seis meses para prepararse</a:t>
            </a:r>
            <a:r>
              <a:rPr lang="es-PE" sz="2800" b="1" dirty="0" smtClean="0">
                <a:solidFill>
                  <a:schemeClr val="bg1"/>
                </a:solidFill>
              </a:rPr>
              <a:t>.</a:t>
            </a:r>
            <a:endParaRPr lang="es-PE" sz="2800" b="1" dirty="0">
              <a:solidFill>
                <a:schemeClr val="bg1"/>
              </a:solidFill>
            </a:endParaRPr>
          </a:p>
        </p:txBody>
      </p:sp>
      <p:pic>
        <p:nvPicPr>
          <p:cNvPr id="7" name="6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2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05"/>
    </mc:Choice>
    <mc:Fallback>
      <p:transition spd="slow" advTm="9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5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2.bp.blogspot.com/_jS6acR4wHfo/RzmcbdZ1-JI/AAAAAAAACfg/lbqOXYuPPUM/s200/licurgo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250" y="116633"/>
            <a:ext cx="6245680" cy="673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79512" y="2089011"/>
            <a:ext cx="65527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800" b="1" dirty="0">
                <a:solidFill>
                  <a:srgbClr val="FFFF00"/>
                </a:solidFill>
              </a:rPr>
              <a:t>El hecho causó extrañeza, pues todos sabían que él tenía la capacidad y condiciones para hablar en cualquier momento sobre el tema.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936" y="5805264"/>
            <a:ext cx="5683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800" b="1" dirty="0">
                <a:solidFill>
                  <a:srgbClr val="FFFF00"/>
                </a:solidFill>
              </a:rPr>
              <a:t>Y por eso mismo, lo habían invitado</a:t>
            </a: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dirty="0" smtClean="0">
                <a:solidFill>
                  <a:schemeClr val="bg1"/>
                </a:solidFill>
              </a:rPr>
              <a:t>Ramón R. Abarca Fernández  2012</a:t>
            </a: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26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27"/>
    </mc:Choice>
    <mc:Fallback>
      <p:transition spd="slow" advTm="15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360"/>
                            </p:stCondLst>
                            <p:childTnLst>
                              <p:par>
                                <p:cTn id="1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1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2.bp.blogspot.com/_jS6acR4wHfo/RzmcbdZ1-JI/AAAAAAAACfg/lbqOXYuPPUM/s200/licurgo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908721"/>
            <a:ext cx="5306133" cy="571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450456" y="3588364"/>
            <a:ext cx="53061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800" b="1" dirty="0" smtClean="0">
                <a:solidFill>
                  <a:srgbClr val="FFFF00"/>
                </a:solidFill>
              </a:rPr>
              <a:t>Se </a:t>
            </a:r>
            <a:r>
              <a:rPr lang="es-PE" sz="2800" b="1" dirty="0">
                <a:solidFill>
                  <a:srgbClr val="FFFF00"/>
                </a:solidFill>
              </a:rPr>
              <a:t>ubicó en la Tribuna y enseguida entraron los </a:t>
            </a:r>
            <a:r>
              <a:rPr lang="es-PE" sz="2800" b="1" dirty="0" smtClean="0">
                <a:solidFill>
                  <a:srgbClr val="FFFF00"/>
                </a:solidFill>
              </a:rPr>
              <a:t>empleados </a:t>
            </a:r>
            <a:r>
              <a:rPr lang="es-PE" sz="2800" b="1" dirty="0">
                <a:solidFill>
                  <a:srgbClr val="FFFF00"/>
                </a:solidFill>
              </a:rPr>
              <a:t>portando cuatro jaulas.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23528" y="332656"/>
            <a:ext cx="61926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800" b="1" dirty="0">
                <a:solidFill>
                  <a:srgbClr val="FFFF00"/>
                </a:solidFill>
              </a:rPr>
              <a:t>Transcurridos los seis meses, compareció él delante de la Asamblea en expectativas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259632" y="5244789"/>
            <a:ext cx="63946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800" b="1" dirty="0">
                <a:solidFill>
                  <a:srgbClr val="FFFF00"/>
                </a:solidFill>
              </a:rPr>
              <a:t>En cada una había un </a:t>
            </a:r>
            <a:r>
              <a:rPr lang="es-PE" sz="2800" b="1" dirty="0" smtClean="0">
                <a:solidFill>
                  <a:srgbClr val="FFFF00"/>
                </a:solidFill>
              </a:rPr>
              <a:t>animal:  </a:t>
            </a:r>
            <a:r>
              <a:rPr lang="es-PE" sz="2800" b="1" dirty="0">
                <a:solidFill>
                  <a:srgbClr val="FFFF00"/>
                </a:solidFill>
              </a:rPr>
              <a:t>2 </a:t>
            </a:r>
            <a:r>
              <a:rPr lang="es-PE" sz="2800" b="1" dirty="0" smtClean="0">
                <a:solidFill>
                  <a:srgbClr val="FFFF00"/>
                </a:solidFill>
              </a:rPr>
              <a:t>liebres </a:t>
            </a:r>
            <a:r>
              <a:rPr lang="es-PE" sz="2800" b="1" dirty="0">
                <a:solidFill>
                  <a:srgbClr val="FFFF00"/>
                </a:solidFill>
              </a:rPr>
              <a:t>y 2 perros.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dirty="0" smtClean="0">
                <a:solidFill>
                  <a:schemeClr val="bg1"/>
                </a:solidFill>
              </a:rPr>
              <a:t>Ramón R. Abarca Fernández  2012</a:t>
            </a: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8" name="7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10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99"/>
    </mc:Choice>
    <mc:Fallback>
      <p:transition spd="slow" advTm="25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690"/>
                            </p:stCondLst>
                            <p:childTnLst>
                              <p:par>
                                <p:cTn id="2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nr1a.com/gif/__RAB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4" y="4797152"/>
            <a:ext cx="1917270" cy="154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2.bp.blogspot.com/_jS6acR4wHfo/RzmcbdZ1-JI/AAAAAAAACfg/lbqOXYuPPUM/s200/licurgo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-22417"/>
            <a:ext cx="6170228" cy="664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32085" y="3374422"/>
            <a:ext cx="6909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800" b="1" dirty="0">
                <a:solidFill>
                  <a:srgbClr val="FFFF00"/>
                </a:solidFill>
              </a:rPr>
              <a:t>A </a:t>
            </a:r>
            <a:r>
              <a:rPr lang="es-PE" sz="2800" b="1" dirty="0" smtClean="0">
                <a:solidFill>
                  <a:srgbClr val="FFFF00"/>
                </a:solidFill>
              </a:rPr>
              <a:t>la </a:t>
            </a:r>
            <a:r>
              <a:rPr lang="es-PE" sz="2800" b="1" dirty="0">
                <a:solidFill>
                  <a:srgbClr val="FFFF00"/>
                </a:solidFill>
              </a:rPr>
              <a:t>señal establecida, uno de los </a:t>
            </a:r>
            <a:r>
              <a:rPr lang="es-PE" sz="2800" b="1" dirty="0" smtClean="0">
                <a:solidFill>
                  <a:srgbClr val="FFFF00"/>
                </a:solidFill>
              </a:rPr>
              <a:t>empleados, </a:t>
            </a:r>
            <a:r>
              <a:rPr lang="es-PE" sz="2800" b="1" dirty="0">
                <a:solidFill>
                  <a:srgbClr val="FFFF00"/>
                </a:solidFill>
              </a:rPr>
              <a:t>abrió la puerta de una de las jaulas y una pequeña liebre salió </a:t>
            </a:r>
            <a:r>
              <a:rPr lang="es-PE" sz="2800" b="1" dirty="0" smtClean="0">
                <a:solidFill>
                  <a:srgbClr val="FFFF00"/>
                </a:solidFill>
              </a:rPr>
              <a:t> espantada</a:t>
            </a:r>
            <a:r>
              <a:rPr lang="es-PE" sz="2800" b="1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dirty="0" smtClean="0">
                <a:solidFill>
                  <a:schemeClr val="bg1"/>
                </a:solidFill>
              </a:rPr>
              <a:t>Ramón R. Abarca Fernández  2012</a:t>
            </a: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7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88"/>
    </mc:Choice>
    <mc:Fallback>
      <p:transition spd="slow" advTm="13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9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Gifs animados de perro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1920" y="1976660"/>
            <a:ext cx="4248472" cy="351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899592" y="404664"/>
            <a:ext cx="73448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800" b="1" dirty="0">
                <a:solidFill>
                  <a:srgbClr val="FFFF00"/>
                </a:solidFill>
              </a:rPr>
              <a:t>Luego el otro </a:t>
            </a:r>
            <a:r>
              <a:rPr lang="es-PE" sz="2800" b="1" dirty="0" smtClean="0">
                <a:solidFill>
                  <a:srgbClr val="FFFF00"/>
                </a:solidFill>
              </a:rPr>
              <a:t>empleado, </a:t>
            </a:r>
            <a:r>
              <a:rPr lang="es-PE" sz="2800" b="1" dirty="0">
                <a:solidFill>
                  <a:srgbClr val="FFFF00"/>
                </a:solidFill>
              </a:rPr>
              <a:t>abrió la jaula en la que estaba el perro y éste salió en desesperada carrera a la captura de la liebre</a:t>
            </a:r>
            <a:r>
              <a:rPr lang="es-PE" sz="2800" b="1" dirty="0" smtClean="0">
                <a:solidFill>
                  <a:srgbClr val="FFFF00"/>
                </a:solidFill>
              </a:rPr>
              <a:t>.</a:t>
            </a:r>
            <a:endParaRPr lang="es-PE" sz="2800" b="1" dirty="0">
              <a:solidFill>
                <a:srgbClr val="FFFF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3501008"/>
            <a:ext cx="5040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800" b="1" dirty="0">
                <a:solidFill>
                  <a:srgbClr val="FFFF00"/>
                </a:solidFill>
              </a:rPr>
              <a:t>La alcanzó con destreza, destrozándola rápidamente.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843808" y="5493538"/>
            <a:ext cx="6218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800" b="1" dirty="0">
                <a:solidFill>
                  <a:srgbClr val="FFFF00"/>
                </a:solidFill>
              </a:rPr>
              <a:t>La escena fue dantesca y golpeó a todos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dirty="0" smtClean="0">
                <a:solidFill>
                  <a:schemeClr val="tx1"/>
                </a:solidFill>
              </a:rPr>
              <a:t>Ramón R. Abarca Fernández  2012</a:t>
            </a:r>
            <a:endParaRPr lang="es-PE" dirty="0">
              <a:solidFill>
                <a:schemeClr val="tx1"/>
              </a:solidFill>
            </a:endParaRPr>
          </a:p>
        </p:txBody>
      </p:sp>
      <p:pic>
        <p:nvPicPr>
          <p:cNvPr id="9" name="8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3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62"/>
    </mc:Choice>
    <mc:Fallback>
      <p:transition spd="slow" advTm="20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16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16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56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4.bp.blogspot.com/_dNqt80ABdUo/TAKbRnp15ZI/AAAAAAAAAwM/BkUSn00uZ9w/s320/licurgo+en+asamblea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2249"/>
            <a:ext cx="8136903" cy="640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259632" y="35019"/>
            <a:ext cx="64301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800" b="1" dirty="0">
                <a:solidFill>
                  <a:srgbClr val="FFFF00"/>
                </a:solidFill>
              </a:rPr>
              <a:t>Una gran conmoción </a:t>
            </a:r>
            <a:r>
              <a:rPr lang="es-PE" sz="2800" b="1" dirty="0" smtClean="0">
                <a:solidFill>
                  <a:srgbClr val="FFFF00"/>
                </a:solidFill>
              </a:rPr>
              <a:t>se apoderó de </a:t>
            </a:r>
            <a:r>
              <a:rPr lang="es-PE" sz="2800" b="1" dirty="0">
                <a:solidFill>
                  <a:srgbClr val="FFFF00"/>
                </a:solidFill>
              </a:rPr>
              <a:t>la Asamblea.... </a:t>
            </a:r>
            <a:endParaRPr lang="es-PE" sz="2800" b="1" dirty="0" smtClean="0">
              <a:solidFill>
                <a:srgbClr val="FFFF00"/>
              </a:solidFill>
            </a:endParaRPr>
          </a:p>
          <a:p>
            <a:r>
              <a:rPr lang="es-PE" sz="2800" b="1" dirty="0" smtClean="0">
                <a:solidFill>
                  <a:srgbClr val="FFFF00"/>
                </a:solidFill>
              </a:rPr>
              <a:t>Los </a:t>
            </a:r>
            <a:r>
              <a:rPr lang="es-PE" sz="2800" b="1" dirty="0">
                <a:solidFill>
                  <a:srgbClr val="FFFF00"/>
                </a:solidFill>
              </a:rPr>
              <a:t>corazones parecían salir del pecho</a:t>
            </a:r>
            <a:r>
              <a:rPr lang="es-PE" sz="2800" b="1" dirty="0" smtClean="0">
                <a:solidFill>
                  <a:srgbClr val="FFFF00"/>
                </a:solidFill>
              </a:rPr>
              <a:t>...</a:t>
            </a:r>
            <a:endParaRPr lang="es-PE" sz="2800" b="1" dirty="0">
              <a:solidFill>
                <a:srgbClr val="FFFF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81683" y="3356992"/>
            <a:ext cx="698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800" b="1" dirty="0">
                <a:solidFill>
                  <a:srgbClr val="FFFF00"/>
                </a:solidFill>
              </a:rPr>
              <a:t>Nadie conseguía entender lo que Licurgo deseaba con tal agresión</a:t>
            </a:r>
            <a:r>
              <a:rPr lang="es-PE" sz="2800" b="1" dirty="0" smtClean="0">
                <a:solidFill>
                  <a:srgbClr val="FFFF00"/>
                </a:solidFill>
              </a:rPr>
              <a:t>.</a:t>
            </a:r>
            <a:endParaRPr lang="es-PE" sz="2800" b="1" dirty="0">
              <a:solidFill>
                <a:srgbClr val="FFFF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874071" y="5818510"/>
            <a:ext cx="45801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800" b="1" dirty="0">
                <a:solidFill>
                  <a:srgbClr val="FFFF00"/>
                </a:solidFill>
              </a:rPr>
              <a:t>Igualmente</a:t>
            </a:r>
            <a:r>
              <a:rPr lang="es-PE" sz="2800" dirty="0">
                <a:solidFill>
                  <a:srgbClr val="FFFF00"/>
                </a:solidFill>
              </a:rPr>
              <a:t>, él no dijo nada... </a:t>
            </a: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dirty="0" smtClean="0">
                <a:solidFill>
                  <a:schemeClr val="bg1"/>
                </a:solidFill>
              </a:rPr>
              <a:t>Ramón R. Abarca Fernández  2012</a:t>
            </a: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8" name="7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55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95"/>
    </mc:Choice>
    <mc:Fallback>
      <p:transition spd="slow" advTm="17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79512" y="260648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800" b="1" dirty="0">
                <a:solidFill>
                  <a:srgbClr val="FFFF00"/>
                </a:solidFill>
              </a:rPr>
              <a:t>Volvió a repetir la señal establecida, y la otra liebre fue libertada....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70880" y="4653136"/>
            <a:ext cx="83879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800" b="1" dirty="0">
                <a:solidFill>
                  <a:srgbClr val="FFFF00"/>
                </a:solidFill>
              </a:rPr>
              <a:t>El público apenas contenía la respiración. Algunos más sensibles, </a:t>
            </a:r>
            <a:r>
              <a:rPr lang="es-PE" sz="2800" b="1" dirty="0" smtClean="0">
                <a:solidFill>
                  <a:srgbClr val="FFFF00"/>
                </a:solidFill>
              </a:rPr>
              <a:t>se taparon los </a:t>
            </a:r>
            <a:r>
              <a:rPr lang="es-PE" sz="2800" b="1" dirty="0">
                <a:solidFill>
                  <a:srgbClr val="FFFF00"/>
                </a:solidFill>
              </a:rPr>
              <a:t>ojos, para no ver la bárbara muerte del indefenso animal que corría y saltaba</a:t>
            </a:r>
            <a:r>
              <a:rPr lang="es-PE" sz="2800" b="1" dirty="0" smtClean="0">
                <a:solidFill>
                  <a:srgbClr val="FFFF00"/>
                </a:solidFill>
              </a:rPr>
              <a:t>.</a:t>
            </a:r>
            <a:endParaRPr lang="es-PE" sz="2800" b="1" dirty="0">
              <a:solidFill>
                <a:srgbClr val="FFFF00"/>
              </a:solidFill>
            </a:endParaRPr>
          </a:p>
        </p:txBody>
      </p:sp>
      <p:pic>
        <p:nvPicPr>
          <p:cNvPr id="7" name="Picture 6" descr="http://gifmania.top-play-ringtones.com/global_imagenes_ani/img/demo/220771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587" y="1918770"/>
            <a:ext cx="263639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5004048" y="3745392"/>
            <a:ext cx="32192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800" b="1" dirty="0" smtClean="0">
                <a:solidFill>
                  <a:srgbClr val="FFFF00"/>
                </a:solidFill>
              </a:rPr>
              <a:t>Luego, </a:t>
            </a:r>
            <a:r>
              <a:rPr lang="es-PE" sz="2800" b="1" dirty="0">
                <a:solidFill>
                  <a:srgbClr val="FFFF00"/>
                </a:solidFill>
              </a:rPr>
              <a:t>el otro perro.</a:t>
            </a: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dirty="0" smtClean="0">
                <a:solidFill>
                  <a:schemeClr val="tx1"/>
                </a:solidFill>
              </a:rPr>
              <a:t>Ramón R. Abarca Fernández  2012</a:t>
            </a:r>
            <a:endParaRPr lang="es-PE" dirty="0">
              <a:solidFill>
                <a:schemeClr val="tx1"/>
              </a:solidFill>
            </a:endParaRPr>
          </a:p>
        </p:txBody>
      </p:sp>
      <p:pic>
        <p:nvPicPr>
          <p:cNvPr id="9" name="8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77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45"/>
    </mc:Choice>
    <mc:Fallback>
      <p:transition spd="slow" advTm="28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88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880"/>
                            </p:stCondLst>
                            <p:childTnLst>
                              <p:par>
                                <p:cTn id="1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90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publispain.com/gifs_animados/perros/1717_animado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05702"/>
            <a:ext cx="4752528" cy="31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96574" y="1074823"/>
            <a:ext cx="84193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800" b="1" dirty="0">
                <a:solidFill>
                  <a:srgbClr val="FFFF00"/>
                </a:solidFill>
              </a:rPr>
              <a:t>En </a:t>
            </a:r>
            <a:r>
              <a:rPr lang="es-PE" sz="2800" b="1" dirty="0" smtClean="0">
                <a:solidFill>
                  <a:srgbClr val="FFFF00"/>
                </a:solidFill>
              </a:rPr>
              <a:t>un </a:t>
            </a:r>
            <a:r>
              <a:rPr lang="es-PE" sz="2800" b="1" dirty="0">
                <a:solidFill>
                  <a:srgbClr val="FFFF00"/>
                </a:solidFill>
              </a:rPr>
              <a:t>primer instante, el perro embistió a la liebre, sin </a:t>
            </a:r>
            <a:r>
              <a:rPr lang="es-PE" sz="2800" b="1" dirty="0" smtClean="0">
                <a:solidFill>
                  <a:srgbClr val="FFFF00"/>
                </a:solidFill>
              </a:rPr>
              <a:t>embargo, </a:t>
            </a:r>
            <a:r>
              <a:rPr lang="es-PE" sz="2800" b="1" dirty="0">
                <a:solidFill>
                  <a:srgbClr val="FFFF00"/>
                </a:solidFill>
              </a:rPr>
              <a:t>en vez de destrozarla, la </a:t>
            </a:r>
            <a:r>
              <a:rPr lang="es-PE" sz="2800" b="1" dirty="0" smtClean="0">
                <a:solidFill>
                  <a:srgbClr val="FFFF00"/>
                </a:solidFill>
              </a:rPr>
              <a:t>tocó </a:t>
            </a:r>
            <a:r>
              <a:rPr lang="es-PE" sz="2800" b="1" dirty="0">
                <a:solidFill>
                  <a:srgbClr val="FFFF00"/>
                </a:solidFill>
              </a:rPr>
              <a:t>con la pata y </a:t>
            </a:r>
            <a:r>
              <a:rPr lang="es-PE" sz="2800" b="1" dirty="0" smtClean="0">
                <a:solidFill>
                  <a:srgbClr val="FFFF00"/>
                </a:solidFill>
              </a:rPr>
              <a:t>ella cayó.</a:t>
            </a:r>
            <a:endParaRPr lang="es-PE" sz="2800" b="1" dirty="0">
              <a:solidFill>
                <a:srgbClr val="FFFF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808003" y="2944092"/>
            <a:ext cx="58078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800" b="1" dirty="0">
                <a:solidFill>
                  <a:srgbClr val="FFFF00"/>
                </a:solidFill>
              </a:rPr>
              <a:t>Luego se irguió y se </a:t>
            </a:r>
            <a:r>
              <a:rPr lang="es-PE" sz="2800" b="1" dirty="0" smtClean="0">
                <a:solidFill>
                  <a:srgbClr val="FFFF00"/>
                </a:solidFill>
              </a:rPr>
              <a:t>pusieron </a:t>
            </a:r>
            <a:r>
              <a:rPr lang="es-PE" sz="2800" b="1" dirty="0">
                <a:solidFill>
                  <a:srgbClr val="FFFF00"/>
                </a:solidFill>
              </a:rPr>
              <a:t>a jugar...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dirty="0" smtClean="0">
                <a:solidFill>
                  <a:schemeClr val="tx1"/>
                </a:solidFill>
              </a:rPr>
              <a:t>Ramón R. Abarca Fernández  2012</a:t>
            </a:r>
            <a:endParaRPr lang="es-PE" dirty="0">
              <a:solidFill>
                <a:schemeClr val="tx1"/>
              </a:solidFill>
            </a:endParaRPr>
          </a:p>
        </p:txBody>
      </p:sp>
      <p:pic>
        <p:nvPicPr>
          <p:cNvPr id="8" name="7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20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01"/>
    </mc:Choice>
    <mc:Fallback>
      <p:transition spd="slow" advTm="43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4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432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432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1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9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4461</TotalTime>
  <Words>687</Words>
  <Application>Microsoft Office PowerPoint</Application>
  <PresentationFormat>Presentación en pantalla (4:3)</PresentationFormat>
  <Paragraphs>59</Paragraphs>
  <Slides>15</Slides>
  <Notes>2</Notes>
  <HiddenSlides>0</HiddenSlides>
  <MMClips>15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Tema de Office</vt:lpstr>
      <vt:lpstr>Licurgo:  el Filósofo y Educador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Tan sólo las personas que  tienen un alma noble pueden realmente apreciarla.  Ahora, si estás realmente seguro de  ti mismo... Empieza a leer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Licurgo el Filósofo y Educador</dc:title>
  <dc:creator>RAMON R.</dc:creator>
  <cp:lastModifiedBy>Ramon</cp:lastModifiedBy>
  <cp:revision>31</cp:revision>
  <dcterms:created xsi:type="dcterms:W3CDTF">2011-07-11T01:53:25Z</dcterms:created>
  <dcterms:modified xsi:type="dcterms:W3CDTF">2012-08-19T15:59:47Z</dcterms:modified>
</cp:coreProperties>
</file>